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6" r:id="rId6"/>
    <p:sldId id="290" r:id="rId7"/>
    <p:sldId id="278" r:id="rId8"/>
    <p:sldId id="258" r:id="rId9"/>
    <p:sldId id="280" r:id="rId10"/>
    <p:sldId id="291" r:id="rId11"/>
    <p:sldId id="281" r:id="rId12"/>
    <p:sldId id="289" r:id="rId13"/>
    <p:sldId id="288" r:id="rId14"/>
    <p:sldId id="282" r:id="rId15"/>
    <p:sldId id="283" r:id="rId16"/>
    <p:sldId id="284" r:id="rId17"/>
    <p:sldId id="285" r:id="rId18"/>
    <p:sldId id="271" r:id="rId1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0655" autoAdjust="0"/>
  </p:normalViewPr>
  <p:slideViewPr>
    <p:cSldViewPr snapToGrid="0">
      <p:cViewPr>
        <p:scale>
          <a:sx n="66" d="100"/>
          <a:sy n="66" d="100"/>
        </p:scale>
        <p:origin x="1080" y="245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90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DFEDF-8DB8-4146-9F88-C1D850E86809}" type="doc">
      <dgm:prSet loTypeId="urn:microsoft.com/office/officeart/2005/8/layout/chevron1" loCatId="process" qsTypeId="urn:microsoft.com/office/officeart/2005/8/quickstyle/simple5" qsCatId="simple" csTypeId="urn:microsoft.com/office/officeart/2005/8/colors/accent3_4" csCatId="accent3" phldr="1"/>
      <dgm:spPr/>
    </dgm:pt>
    <dgm:pt modelId="{92036470-B816-406F-BE48-6EE7A1AFEF2A}">
      <dgm:prSet phldrT="[Testo]"/>
      <dgm:spPr/>
      <dgm:t>
        <a:bodyPr/>
        <a:lstStyle/>
        <a:p>
          <a:r>
            <a:rPr lang="it-IT" dirty="0"/>
            <a:t>Data</a:t>
          </a:r>
        </a:p>
      </dgm:t>
    </dgm:pt>
    <dgm:pt modelId="{447C7861-DF40-4679-A306-DB1F4A3973CA}" type="parTrans" cxnId="{44BC17BE-AE3A-4AFD-806A-3068C5488FE0}">
      <dgm:prSet/>
      <dgm:spPr/>
      <dgm:t>
        <a:bodyPr/>
        <a:lstStyle/>
        <a:p>
          <a:endParaRPr lang="it-IT"/>
        </a:p>
      </dgm:t>
    </dgm:pt>
    <dgm:pt modelId="{24A0176C-CEDC-4D20-BA66-9DE96C6D24D9}" type="sibTrans" cxnId="{44BC17BE-AE3A-4AFD-806A-3068C5488FE0}">
      <dgm:prSet/>
      <dgm:spPr/>
      <dgm:t>
        <a:bodyPr/>
        <a:lstStyle/>
        <a:p>
          <a:endParaRPr lang="it-IT"/>
        </a:p>
      </dgm:t>
    </dgm:pt>
    <dgm:pt modelId="{363F45EF-99D8-4DE8-9C02-D441A61E6009}">
      <dgm:prSet phldrT="[Testo]"/>
      <dgm:spPr/>
      <dgm:t>
        <a:bodyPr/>
        <a:lstStyle/>
        <a:p>
          <a:r>
            <a:rPr lang="it-IT" dirty="0"/>
            <a:t>Log-</a:t>
          </a:r>
          <a:r>
            <a:rPr lang="it-IT" dirty="0" err="1"/>
            <a:t>returns</a:t>
          </a:r>
          <a:endParaRPr lang="it-IT" dirty="0"/>
        </a:p>
      </dgm:t>
    </dgm:pt>
    <dgm:pt modelId="{5AE6BCFE-6D30-4A23-B4B4-E3CACA4E3E71}" type="parTrans" cxnId="{33BB76D8-1754-487D-A65C-3E95702116AF}">
      <dgm:prSet/>
      <dgm:spPr/>
      <dgm:t>
        <a:bodyPr/>
        <a:lstStyle/>
        <a:p>
          <a:endParaRPr lang="it-IT"/>
        </a:p>
      </dgm:t>
    </dgm:pt>
    <dgm:pt modelId="{3CB8E2FD-A800-489B-BF53-CCF3AD956BFA}" type="sibTrans" cxnId="{33BB76D8-1754-487D-A65C-3E95702116AF}">
      <dgm:prSet/>
      <dgm:spPr/>
      <dgm:t>
        <a:bodyPr/>
        <a:lstStyle/>
        <a:p>
          <a:endParaRPr lang="it-IT"/>
        </a:p>
      </dgm:t>
    </dgm:pt>
    <dgm:pt modelId="{86E49002-5554-4D71-BF00-D7DCC3BBBAD8}">
      <dgm:prSet phldrT="[Testo]"/>
      <dgm:spPr/>
      <dgm:t>
        <a:bodyPr/>
        <a:lstStyle/>
        <a:p>
          <a:r>
            <a:rPr lang="it-IT" dirty="0" err="1"/>
            <a:t>Normalization</a:t>
          </a:r>
          <a:endParaRPr lang="it-IT" dirty="0"/>
        </a:p>
      </dgm:t>
    </dgm:pt>
    <dgm:pt modelId="{86B0B840-C666-4402-BD01-373B585801D6}" type="sibTrans" cxnId="{65DB0CCB-8BC7-46DA-A17B-A0B63C7658CF}">
      <dgm:prSet/>
      <dgm:spPr/>
      <dgm:t>
        <a:bodyPr/>
        <a:lstStyle/>
        <a:p>
          <a:endParaRPr lang="it-IT"/>
        </a:p>
      </dgm:t>
    </dgm:pt>
    <dgm:pt modelId="{FBB0B265-C891-440A-A752-C3D777ABED8C}" type="parTrans" cxnId="{65DB0CCB-8BC7-46DA-A17B-A0B63C7658CF}">
      <dgm:prSet/>
      <dgm:spPr/>
      <dgm:t>
        <a:bodyPr/>
        <a:lstStyle/>
        <a:p>
          <a:endParaRPr lang="it-IT"/>
        </a:p>
      </dgm:t>
    </dgm:pt>
    <dgm:pt modelId="{6C16D79D-81C8-41B1-AE5B-9183E9F10B23}" type="pres">
      <dgm:prSet presAssocID="{DD0DFEDF-8DB8-4146-9F88-C1D850E86809}" presName="Name0" presStyleCnt="0">
        <dgm:presLayoutVars>
          <dgm:dir/>
          <dgm:animLvl val="lvl"/>
          <dgm:resizeHandles val="exact"/>
        </dgm:presLayoutVars>
      </dgm:prSet>
      <dgm:spPr/>
    </dgm:pt>
    <dgm:pt modelId="{821FD64A-94C5-47DE-A3F1-3EE99581D1B9}" type="pres">
      <dgm:prSet presAssocID="{92036470-B816-406F-BE48-6EE7A1AFEF2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97BA108-A6AF-41D0-9433-9B5478A95AC9}" type="pres">
      <dgm:prSet presAssocID="{24A0176C-CEDC-4D20-BA66-9DE96C6D24D9}" presName="parTxOnlySpace" presStyleCnt="0"/>
      <dgm:spPr/>
    </dgm:pt>
    <dgm:pt modelId="{4C1165C3-52BF-43C8-A4CF-8940C20BC919}" type="pres">
      <dgm:prSet presAssocID="{363F45EF-99D8-4DE8-9C02-D441A61E600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80FFDD3-4A21-492A-8344-0F480FBA0BC5}" type="pres">
      <dgm:prSet presAssocID="{3CB8E2FD-A800-489B-BF53-CCF3AD956BFA}" presName="parTxOnlySpace" presStyleCnt="0"/>
      <dgm:spPr/>
    </dgm:pt>
    <dgm:pt modelId="{FD012401-7CD2-4F07-BF84-17F87F5AEE28}" type="pres">
      <dgm:prSet presAssocID="{86E49002-5554-4D71-BF00-D7DCC3BBBAD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9542549-7639-4698-8CE9-19D48DBE99E5}" type="presOf" srcId="{92036470-B816-406F-BE48-6EE7A1AFEF2A}" destId="{821FD64A-94C5-47DE-A3F1-3EE99581D1B9}" srcOrd="0" destOrd="0" presId="urn:microsoft.com/office/officeart/2005/8/layout/chevron1"/>
    <dgm:cxn modelId="{73107258-911F-425D-BF39-A4363D52889D}" type="presOf" srcId="{363F45EF-99D8-4DE8-9C02-D441A61E6009}" destId="{4C1165C3-52BF-43C8-A4CF-8940C20BC919}" srcOrd="0" destOrd="0" presId="urn:microsoft.com/office/officeart/2005/8/layout/chevron1"/>
    <dgm:cxn modelId="{4D47648F-6992-4A10-AB30-DE8C0761AB79}" type="presOf" srcId="{86E49002-5554-4D71-BF00-D7DCC3BBBAD8}" destId="{FD012401-7CD2-4F07-BF84-17F87F5AEE28}" srcOrd="0" destOrd="0" presId="urn:microsoft.com/office/officeart/2005/8/layout/chevron1"/>
    <dgm:cxn modelId="{44BC17BE-AE3A-4AFD-806A-3068C5488FE0}" srcId="{DD0DFEDF-8DB8-4146-9F88-C1D850E86809}" destId="{92036470-B816-406F-BE48-6EE7A1AFEF2A}" srcOrd="0" destOrd="0" parTransId="{447C7861-DF40-4679-A306-DB1F4A3973CA}" sibTransId="{24A0176C-CEDC-4D20-BA66-9DE96C6D24D9}"/>
    <dgm:cxn modelId="{65DB0CCB-8BC7-46DA-A17B-A0B63C7658CF}" srcId="{DD0DFEDF-8DB8-4146-9F88-C1D850E86809}" destId="{86E49002-5554-4D71-BF00-D7DCC3BBBAD8}" srcOrd="2" destOrd="0" parTransId="{FBB0B265-C891-440A-A752-C3D777ABED8C}" sibTransId="{86B0B840-C666-4402-BD01-373B585801D6}"/>
    <dgm:cxn modelId="{5DCFE1D5-81B8-4979-BE54-3139B5606BDF}" type="presOf" srcId="{DD0DFEDF-8DB8-4146-9F88-C1D850E86809}" destId="{6C16D79D-81C8-41B1-AE5B-9183E9F10B23}" srcOrd="0" destOrd="0" presId="urn:microsoft.com/office/officeart/2005/8/layout/chevron1"/>
    <dgm:cxn modelId="{33BB76D8-1754-487D-A65C-3E95702116AF}" srcId="{DD0DFEDF-8DB8-4146-9F88-C1D850E86809}" destId="{363F45EF-99D8-4DE8-9C02-D441A61E6009}" srcOrd="1" destOrd="0" parTransId="{5AE6BCFE-6D30-4A23-B4B4-E3CACA4E3E71}" sibTransId="{3CB8E2FD-A800-489B-BF53-CCF3AD956BFA}"/>
    <dgm:cxn modelId="{1ADA2BB0-87C1-47BF-A846-C8C5119632A9}" type="presParOf" srcId="{6C16D79D-81C8-41B1-AE5B-9183E9F10B23}" destId="{821FD64A-94C5-47DE-A3F1-3EE99581D1B9}" srcOrd="0" destOrd="0" presId="urn:microsoft.com/office/officeart/2005/8/layout/chevron1"/>
    <dgm:cxn modelId="{7C4A2C56-676D-4925-A1F4-47812DE4D0E6}" type="presParOf" srcId="{6C16D79D-81C8-41B1-AE5B-9183E9F10B23}" destId="{197BA108-A6AF-41D0-9433-9B5478A95AC9}" srcOrd="1" destOrd="0" presId="urn:microsoft.com/office/officeart/2005/8/layout/chevron1"/>
    <dgm:cxn modelId="{6696597E-FC10-41AE-AE09-86252C07B5EC}" type="presParOf" srcId="{6C16D79D-81C8-41B1-AE5B-9183E9F10B23}" destId="{4C1165C3-52BF-43C8-A4CF-8940C20BC919}" srcOrd="2" destOrd="0" presId="urn:microsoft.com/office/officeart/2005/8/layout/chevron1"/>
    <dgm:cxn modelId="{77FA75FD-034A-428B-AD71-58ADD4FE70F7}" type="presParOf" srcId="{6C16D79D-81C8-41B1-AE5B-9183E9F10B23}" destId="{A80FFDD3-4A21-492A-8344-0F480FBA0BC5}" srcOrd="3" destOrd="0" presId="urn:microsoft.com/office/officeart/2005/8/layout/chevron1"/>
    <dgm:cxn modelId="{01E992F2-EA2B-455E-A546-88C1357B0232}" type="presParOf" srcId="{6C16D79D-81C8-41B1-AE5B-9183E9F10B23}" destId="{FD012401-7CD2-4F07-BF84-17F87F5AEE2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FD64A-94C5-47DE-A3F1-3EE99581D1B9}">
      <dsp:nvSpPr>
        <dsp:cNvPr id="0" name=""/>
        <dsp:cNvSpPr/>
      </dsp:nvSpPr>
      <dsp:spPr>
        <a:xfrm>
          <a:off x="2381" y="1363297"/>
          <a:ext cx="2901156" cy="1160462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Data</a:t>
          </a:r>
        </a:p>
      </dsp:txBody>
      <dsp:txXfrm>
        <a:off x="582612" y="1363297"/>
        <a:ext cx="1740694" cy="1160462"/>
      </dsp:txXfrm>
    </dsp:sp>
    <dsp:sp modelId="{4C1165C3-52BF-43C8-A4CF-8940C20BC919}">
      <dsp:nvSpPr>
        <dsp:cNvPr id="0" name=""/>
        <dsp:cNvSpPr/>
      </dsp:nvSpPr>
      <dsp:spPr>
        <a:xfrm>
          <a:off x="2613421" y="1363297"/>
          <a:ext cx="2901156" cy="1160462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Log-</a:t>
          </a:r>
          <a:r>
            <a:rPr lang="it-IT" sz="2100" kern="1200" dirty="0" err="1"/>
            <a:t>returns</a:t>
          </a:r>
          <a:endParaRPr lang="it-IT" sz="2100" kern="1200" dirty="0"/>
        </a:p>
      </dsp:txBody>
      <dsp:txXfrm>
        <a:off x="3193652" y="1363297"/>
        <a:ext cx="1740694" cy="1160462"/>
      </dsp:txXfrm>
    </dsp:sp>
    <dsp:sp modelId="{FD012401-7CD2-4F07-BF84-17F87F5AEE28}">
      <dsp:nvSpPr>
        <dsp:cNvPr id="0" name=""/>
        <dsp:cNvSpPr/>
      </dsp:nvSpPr>
      <dsp:spPr>
        <a:xfrm>
          <a:off x="5224462" y="1363297"/>
          <a:ext cx="2901156" cy="1160462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Normalization</a:t>
          </a:r>
          <a:endParaRPr lang="it-IT" sz="2100" kern="1200" dirty="0"/>
        </a:p>
      </dsp:txBody>
      <dsp:txXfrm>
        <a:off x="5804693" y="1363297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C9A8164C-08EC-4F07-B9DE-FE763936A21A}" type="datetime1">
              <a:rPr lang="it-IT" smtClean="0"/>
              <a:t>21/06/2024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28EEFA9E-C190-4F5C-8394-BD5F1CD55C0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97D4A57-7172-4643-93A6-10D6606B49BC}" type="datetime1">
              <a:rPr lang="it-IT" smtClean="0"/>
              <a:pPr/>
              <a:t>21/06/2024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22289C57-55D7-40A4-A101-E74FAC7A092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4948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0561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rtlCol="0" anchor="ctr">
            <a:noAutofit/>
          </a:bodyPr>
          <a:lstStyle>
            <a:lvl1pPr algn="l">
              <a:defRPr lang="it-IT" sz="3600" spc="15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 rtlCol="0">
            <a:normAutofit/>
          </a:bodyPr>
          <a:lstStyle>
            <a:lvl1pPr algn="l">
              <a:defRPr lang="it-IT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contenuto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rtlCol="0" anchor="ctr">
            <a:no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it-IT"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it-IT"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it-IT"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it-IT"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rtlCol="0" anchor="ctr">
            <a:no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rtlCol="0" anchor="b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it-IT"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inserire il sottotitolo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it-IT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 rtlCol="0"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 rtlCol="0">
            <a:normAutofit/>
          </a:bodyPr>
          <a:lstStyle>
            <a:lvl1pPr marL="0" indent="0">
              <a:buNone/>
              <a:defRPr lang="it-IT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contenuto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rtlCol="0" anchor="t">
            <a:norm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rtlCol="0" anchor="t">
            <a:norm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rtlCol="0" anchor="t">
            <a:norm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 rtlCol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lang="it-IT"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lang="it-IT"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lang="it-IT"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lang="it-IT"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rtlCol="0" anchor="t">
            <a:norm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3" name="Segnaposto contenuto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9" name="Segnaposto piè di pagina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 rtlCol="0">
            <a:normAutofit/>
          </a:bodyPr>
          <a:lstStyle>
            <a:lvl1pPr marL="0" indent="0" algn="l">
              <a:buNone/>
              <a:defRPr lang="it-IT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www.remix3d.com/details/G009SWF2NW79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17/06/relationships/model3d" Target="../media/model3d3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rtlCol="0" anchor="ctr"/>
          <a:lstStyle>
            <a:defPPr>
              <a:defRPr lang="it-IT"/>
            </a:defPPr>
          </a:lstStyle>
          <a:p>
            <a:pPr rtl="0"/>
            <a:r>
              <a:rPr lang="it-IT" dirty="0"/>
              <a:t>FINANTIAL DATA ANALYSIS AND FORECASTING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Velociraptor" title="Velociraptor">
                <a:extLst>
                  <a:ext uri="{FF2B5EF4-FFF2-40B4-BE49-F238E27FC236}">
                    <a16:creationId xmlns:a16="http://schemas.microsoft.com/office/drawing/2014/main" id="{A6AFC886-757F-2075-DE39-8C79471C98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987969"/>
                  </p:ext>
                </p:extLst>
              </p:nvPr>
            </p:nvGraphicFramePr>
            <p:xfrm>
              <a:off x="-2192247" y="355044"/>
              <a:ext cx="8288247" cy="65283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288247" cy="652835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-305702" ay="-3233572" az="24719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1489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Velociraptor" title="Velociraptor">
                <a:extLst>
                  <a:ext uri="{FF2B5EF4-FFF2-40B4-BE49-F238E27FC236}">
                    <a16:creationId xmlns:a16="http://schemas.microsoft.com/office/drawing/2014/main" id="{A6AFC886-757F-2075-DE39-8C79471C98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192247" y="355044"/>
                <a:ext cx="8288247" cy="6528356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2985C7-774C-ED2C-B2D8-B09692BB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10</a:t>
            </a:fld>
            <a:endParaRPr lang="it-IT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1AF297D-09B2-D5B2-DE48-97A63A74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31" y="549000"/>
            <a:ext cx="4293818" cy="2880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59094B6-16CF-49B5-ED58-C6B97BDC1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82" y="3383587"/>
            <a:ext cx="4293818" cy="28800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A59EE684-C730-FF44-86A0-B3461D7F3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25" y="547687"/>
            <a:ext cx="4293818" cy="28800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41101F4-7261-4E31-8750-8D5FD5F38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531" y="3427687"/>
            <a:ext cx="4293818" cy="288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D97F121-9175-B94A-0E4F-0A5DB7FA91D2}"/>
              </a:ext>
            </a:extLst>
          </p:cNvPr>
          <p:cNvSpPr txBox="1"/>
          <p:nvPr/>
        </p:nvSpPr>
        <p:spPr>
          <a:xfrm>
            <a:off x="10803038" y="3287211"/>
            <a:ext cx="138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Lag=10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692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Gestione delle sessioni di domande e risposte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3543822" cy="667226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Preparazione per le domande</a:t>
            </a:r>
          </a:p>
        </p:txBody>
      </p:sp>
      <p:sp>
        <p:nvSpPr>
          <p:cNvPr id="36" name="Segnaposto contenuto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24859"/>
            <a:ext cx="2722880" cy="2907164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Preparati sui contenuti in anticipo</a:t>
            </a:r>
          </a:p>
          <a:p>
            <a:pPr rtl="0"/>
            <a:r>
              <a:rPr lang="it-IT" dirty="0"/>
              <a:t>Prevedi le domande comuni</a:t>
            </a:r>
          </a:p>
          <a:p>
            <a:pPr rtl="0"/>
            <a:r>
              <a:rPr lang="it-IT" dirty="0"/>
              <a:t>Prova le risposte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369562" y="2960877"/>
            <a:ext cx="5516880" cy="35128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Mantenimento della compostezza</a:t>
            </a:r>
          </a:p>
          <a:p>
            <a:pPr rtl="0"/>
            <a:endParaRPr lang="it-IT" dirty="0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369562" y="3324859"/>
            <a:ext cx="5506720" cy="3031489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Mantenere la compostezza durante la sessione di domande e risposte è essenziale per proiettare sicurezza e autorità. Considera i seguenti consigli per rimanere composto:</a:t>
            </a:r>
          </a:p>
          <a:p>
            <a:pPr lvl="1" rtl="0"/>
            <a:r>
              <a:rPr lang="it-IT" dirty="0"/>
              <a:t>Mantieni la tranquillità</a:t>
            </a:r>
          </a:p>
          <a:p>
            <a:pPr lvl="1" rtl="0"/>
            <a:r>
              <a:rPr lang="it-IT" dirty="0"/>
              <a:t>Ascolta in modo attivo</a:t>
            </a:r>
          </a:p>
          <a:p>
            <a:pPr lvl="1" rtl="0"/>
            <a:r>
              <a:rPr lang="it-IT" dirty="0"/>
              <a:t>Fermati e rifletti</a:t>
            </a:r>
          </a:p>
          <a:p>
            <a:pPr lvl="1" rtl="0"/>
            <a:r>
              <a:rPr lang="it-IT" dirty="0"/>
              <a:t>Mantieni il contatto visivo</a:t>
            </a:r>
          </a:p>
        </p:txBody>
      </p:sp>
      <p:sp>
        <p:nvSpPr>
          <p:cNvPr id="68" name="Segnaposto numero diapositiva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086099" cy="1917700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Comunicazione dinamica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Impara a infondere energia nella tua presentazione per lasciare un'impressione duratura</a:t>
            </a:r>
          </a:p>
          <a:p>
            <a:pPr rtl="0"/>
            <a:r>
              <a:rPr lang="it-IT"/>
              <a:t>Uno degli obiettivi di una comunicazione efficace è quello di motivare il tuo pubblico</a:t>
            </a:r>
          </a:p>
        </p:txBody>
      </p:sp>
      <p:graphicFrame>
        <p:nvGraphicFramePr>
          <p:cNvPr id="10" name="Segnaposto tabella 2">
            <a:extLst>
              <a:ext uri="{FF2B5EF4-FFF2-40B4-BE49-F238E27FC236}">
                <a16:creationId xmlns:a16="http://schemas.microsoft.com/office/drawing/2014/main" id="{98ED67AF-B48B-F5F8-E2FD-1C98C42C4D5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046483092"/>
              </p:ext>
            </p:extLst>
          </p:nvPr>
        </p:nvGraphicFramePr>
        <p:xfrm>
          <a:off x="4216400" y="895350"/>
          <a:ext cx="7137404" cy="544264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68090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75014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042488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76684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810285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endParaRPr lang="it-IT" b="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b="0" dirty="0"/>
                        <a:t>PROJECTION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b="0" dirty="0"/>
                        <a:t>FORECASTING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endParaRPr lang="it-IT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39540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Partecipazione del pubblico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N. di partecipanti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39540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Durata dell'impegno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Verbale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87640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Interazione di Domande e risposte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N. di domande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39540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Feedback positivo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Percentuale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199344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Frequenza di conservazione delle informazioni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Percentuale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rtlCol="0" anchor="b"/>
          <a:lstStyle>
            <a:defPPr>
              <a:defRPr lang="it-IT"/>
            </a:defPPr>
          </a:lstStyle>
          <a:p>
            <a:pPr rtl="0"/>
            <a:r>
              <a:rPr lang="it-IT"/>
              <a:t>Suggerimenti finali e considerazioni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La pratica rende perfetti</a:t>
            </a:r>
          </a:p>
        </p:txBody>
      </p:sp>
      <p:sp>
        <p:nvSpPr>
          <p:cNvPr id="20" name="Segnaposto contenuto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567309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Prove costanti</a:t>
            </a:r>
          </a:p>
          <a:p>
            <a:pPr lvl="1" rtl="0"/>
            <a:r>
              <a:rPr lang="it-IT" dirty="0"/>
              <a:t>Rafforza la tua familiarità</a:t>
            </a:r>
          </a:p>
          <a:p>
            <a:pPr rtl="0"/>
            <a:r>
              <a:rPr lang="it-IT" dirty="0"/>
              <a:t>Perfeziona il tuo stile di comunicazione</a:t>
            </a:r>
          </a:p>
          <a:p>
            <a:pPr lvl="1" rtl="0"/>
            <a:r>
              <a:rPr lang="it-IT" dirty="0"/>
              <a:t>Ritmo, tono ed enfasi</a:t>
            </a:r>
          </a:p>
          <a:p>
            <a:pPr rtl="0"/>
            <a:r>
              <a:rPr lang="it-IT" dirty="0"/>
              <a:t>Tempi e transizioni</a:t>
            </a:r>
          </a:p>
          <a:p>
            <a:pPr lvl="1" rtl="0"/>
            <a:r>
              <a:rPr lang="it-IT" dirty="0"/>
              <a:t>Punta a una presentazione professionale e senza interruzioni</a:t>
            </a:r>
          </a:p>
          <a:p>
            <a:pPr rtl="0"/>
            <a:r>
              <a:rPr lang="it-IT" dirty="0"/>
              <a:t>Gruppo di destinatari delle esercitazioni</a:t>
            </a:r>
          </a:p>
          <a:p>
            <a:pPr lvl="1" rtl="0"/>
            <a:r>
              <a:rPr lang="it-IT" dirty="0"/>
              <a:t>Chiedi ai colleghi di ascoltarti e fornirti un feedback</a:t>
            </a:r>
          </a:p>
          <a:p>
            <a:pPr rtl="0"/>
            <a:endParaRPr lang="it-IT" dirty="0"/>
          </a:p>
        </p:txBody>
      </p:sp>
      <p:sp>
        <p:nvSpPr>
          <p:cNvPr id="34" name="Segnaposto testo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Modi per continuare a migliorarsi</a:t>
            </a:r>
          </a:p>
        </p:txBody>
      </p:sp>
      <p:sp>
        <p:nvSpPr>
          <p:cNvPr id="35" name="Segnaposto contenuto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Richiedi un feedback</a:t>
            </a:r>
          </a:p>
          <a:p>
            <a:pPr rtl="0"/>
            <a:r>
              <a:rPr lang="it-IT" dirty="0"/>
              <a:t>Rifletti sulle tue prestazioni</a:t>
            </a:r>
          </a:p>
          <a:p>
            <a:pPr rtl="0"/>
            <a:r>
              <a:rPr lang="it-IT" dirty="0"/>
              <a:t>Esplora nuove tecniche</a:t>
            </a:r>
          </a:p>
          <a:p>
            <a:pPr rtl="0"/>
            <a:r>
              <a:rPr lang="it-IT" dirty="0"/>
              <a:t>Imposta obiettivi personali</a:t>
            </a:r>
          </a:p>
          <a:p>
            <a:pPr rtl="0"/>
            <a:r>
              <a:rPr lang="it-IT" dirty="0"/>
              <a:t>Ripeti e adatta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rtlCol="0" anchor="b"/>
          <a:lstStyle>
            <a:defPPr>
              <a:defRPr lang="it-IT"/>
            </a:defPPr>
          </a:lstStyle>
          <a:p>
            <a:pPr rtl="0"/>
            <a:r>
              <a:rPr lang="it-IT"/>
              <a:t>Metriche di coinvolgimento dei relatori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14</a:t>
            </a:fld>
            <a:endParaRPr lang="it-IT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B968C2A3-BE29-913B-3C23-3A66EC33943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GRAZIE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Brita Tamm</a:t>
            </a:r>
          </a:p>
          <a:p>
            <a:pPr rtl="0"/>
            <a:r>
              <a:rPr lang="it-IT"/>
              <a:t>502-555-0152</a:t>
            </a:r>
          </a:p>
          <a:p>
            <a:pPr rtl="0"/>
            <a:r>
              <a:rPr lang="it-IT"/>
              <a:t>brita@firstupconsultants.com</a:t>
            </a:r>
          </a:p>
          <a:p>
            <a:pPr rtl="0"/>
            <a:r>
              <a:rPr lang="it-IT"/>
              <a:t>www.firstupconsultants.com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BA3F75-CA77-FB92-AD35-9ABD54CE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802639"/>
          </a:xfrm>
        </p:spPr>
        <p:txBody>
          <a:bodyPr/>
          <a:lstStyle/>
          <a:p>
            <a:r>
              <a:rPr lang="it-IT" dirty="0" err="1"/>
              <a:t>Autoregressive</a:t>
            </a:r>
            <a:r>
              <a:rPr lang="it-IT" dirty="0"/>
              <a:t> </a:t>
            </a:r>
            <a:r>
              <a:rPr lang="it-IT" dirty="0" err="1"/>
              <a:t>hidden</a:t>
            </a:r>
            <a:r>
              <a:rPr lang="it-IT" dirty="0"/>
              <a:t> </a:t>
            </a:r>
            <a:r>
              <a:rPr lang="it-IT" dirty="0" err="1"/>
              <a:t>markov</a:t>
            </a:r>
            <a:r>
              <a:rPr lang="it-IT" dirty="0"/>
              <a:t> models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2DAF39-9D2A-B0CD-DBB7-A52C185B5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52BDC6-2359-F3DA-1098-8D66609EC0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</a:t>
            </a:fld>
            <a:endParaRPr lang="it-IT" dirty="0"/>
          </a:p>
        </p:txBody>
      </p:sp>
      <p:pic>
        <p:nvPicPr>
          <p:cNvPr id="8" name="Segnaposto contenuto 8">
            <a:extLst>
              <a:ext uri="{FF2B5EF4-FFF2-40B4-BE49-F238E27FC236}">
                <a16:creationId xmlns:a16="http://schemas.microsoft.com/office/drawing/2014/main" id="{FC72AE01-9076-03ED-C287-D1B420193EE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1113593" y="1633484"/>
            <a:ext cx="9964813" cy="2679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magine 8" descr="Immagine che contiene Carattere, tipografia, calligrafia, testo&#10;&#10;Descrizione generata automaticamente">
            <a:extLst>
              <a:ext uri="{FF2B5EF4-FFF2-40B4-BE49-F238E27FC236}">
                <a16:creationId xmlns:a16="http://schemas.microsoft.com/office/drawing/2014/main" id="{D583F1DC-EC4A-F698-F02D-3625BC16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4452447"/>
            <a:ext cx="2943225" cy="685800"/>
          </a:xfrm>
          <a:prstGeom prst="rect">
            <a:avLst/>
          </a:prstGeom>
        </p:spPr>
      </p:pic>
      <p:pic>
        <p:nvPicPr>
          <p:cNvPr id="10" name="Immagine 9" descr="Immagine che contiene Carattere, tipografia, calligrafia, bianco&#10;&#10;Descrizione generata automaticamente">
            <a:extLst>
              <a:ext uri="{FF2B5EF4-FFF2-40B4-BE49-F238E27FC236}">
                <a16:creationId xmlns:a16="http://schemas.microsoft.com/office/drawing/2014/main" id="{27B96161-8961-6B18-E86D-4410E81EE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072" y="4512698"/>
            <a:ext cx="3125623" cy="632679"/>
          </a:xfrm>
          <a:prstGeom prst="rect">
            <a:avLst/>
          </a:prstGeom>
        </p:spPr>
      </p:pic>
      <p:pic>
        <p:nvPicPr>
          <p:cNvPr id="13" name="Immagine 12" descr="Immagine che contiene Carattere, calligrafia, bianco, tipografia&#10;&#10;Descrizione generata automaticamente">
            <a:extLst>
              <a:ext uri="{FF2B5EF4-FFF2-40B4-BE49-F238E27FC236}">
                <a16:creationId xmlns:a16="http://schemas.microsoft.com/office/drawing/2014/main" id="{D8749676-1458-C43E-09B5-977463980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596" y="4486137"/>
            <a:ext cx="2943225" cy="685800"/>
          </a:xfrm>
          <a:prstGeom prst="rect">
            <a:avLst/>
          </a:prstGeom>
        </p:spPr>
      </p:pic>
      <p:pic>
        <p:nvPicPr>
          <p:cNvPr id="11" name="Immagine 10" descr="Immagine che contiene testo, Carattere, bianco, calligrafia&#10;&#10;Descrizione generata automaticamente">
            <a:extLst>
              <a:ext uri="{FF2B5EF4-FFF2-40B4-BE49-F238E27FC236}">
                <a16:creationId xmlns:a16="http://schemas.microsoft.com/office/drawing/2014/main" id="{092E2671-639C-14AD-80F6-5A8D9FFBC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908" y="5284388"/>
            <a:ext cx="8366442" cy="12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5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70F8227-A98A-8BDE-32D3-C86454DB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377" y="1713423"/>
            <a:ext cx="6164526" cy="93833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BCB379-AC58-9B27-7AA1-ACAC1D8C8AAA}"/>
              </a:ext>
            </a:extLst>
          </p:cNvPr>
          <p:cNvSpPr txBox="1"/>
          <p:nvPr/>
        </p:nvSpPr>
        <p:spPr>
          <a:xfrm>
            <a:off x="3048000" y="3113252"/>
            <a:ext cx="609600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Dynamax</a:t>
            </a:r>
            <a:r>
              <a:rPr lang="en-US" dirty="0"/>
              <a:t> is a library for probabilistic state space models (SSMs) written in JAX.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ARHMM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Optimization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580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3590" y="334618"/>
            <a:ext cx="4179570" cy="128082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sz="4000" dirty="0"/>
              <a:t>Algorithms</a:t>
            </a:r>
            <a:r>
              <a:rPr lang="it-IT" sz="4000" dirty="0"/>
              <a:t>:</a:t>
            </a:r>
            <a:br>
              <a:rPr lang="it-IT" sz="4000" dirty="0"/>
            </a:br>
            <a:endParaRPr lang="it-IT" sz="40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390D95F-3312-4AD9-2E14-A2A7F3A2B48F}"/>
              </a:ext>
            </a:extLst>
          </p:cNvPr>
          <p:cNvGrpSpPr/>
          <p:nvPr/>
        </p:nvGrpSpPr>
        <p:grpSpPr>
          <a:xfrm>
            <a:off x="6481684" y="1380034"/>
            <a:ext cx="6683771" cy="4108259"/>
            <a:chOff x="5861924" y="1491794"/>
            <a:chExt cx="6683771" cy="4108259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02272AEE-A267-50C2-F956-E83F6066299D}"/>
                </a:ext>
              </a:extLst>
            </p:cNvPr>
            <p:cNvSpPr txBox="1"/>
            <p:nvPr/>
          </p:nvSpPr>
          <p:spPr>
            <a:xfrm>
              <a:off x="5861924" y="1491794"/>
              <a:ext cx="5451236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57250" indent="-857250">
                <a:buFont typeface="Wingdings" panose="05000000000000000000" pitchFamily="2" charset="2"/>
                <a:buChar char="§"/>
              </a:pPr>
              <a:r>
                <a:rPr lang="it-IT" sz="3600" dirty="0"/>
                <a:t>Baum-Welch</a:t>
              </a:r>
            </a:p>
            <a:p>
              <a:r>
                <a:rPr lang="it-IT" sz="3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</a:t>
              </a:r>
              <a:r>
                <a:rPr lang="it-IT" sz="3000" dirty="0"/>
                <a:t>E-M </a:t>
              </a:r>
              <a:r>
                <a:rPr lang="en-GB" sz="3000" dirty="0"/>
                <a:t>algorithm</a:t>
              </a:r>
            </a:p>
            <a:p>
              <a:r>
                <a:rPr lang="it-IT" sz="3000" dirty="0"/>
                <a:t>	SGD for the </a:t>
              </a:r>
              <a:r>
                <a:rPr lang="it-IT" sz="3000" dirty="0" err="1"/>
                <a:t>maximization</a:t>
              </a:r>
              <a:r>
                <a:rPr lang="it-IT" sz="3000" dirty="0"/>
                <a:t> </a:t>
              </a: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4AA5773B-EF34-87BB-10B8-39069F55DB6C}"/>
                </a:ext>
              </a:extLst>
            </p:cNvPr>
            <p:cNvSpPr txBox="1"/>
            <p:nvPr/>
          </p:nvSpPr>
          <p:spPr>
            <a:xfrm>
              <a:off x="5901055" y="3453590"/>
              <a:ext cx="664464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57250" indent="-857250">
                <a:buFont typeface="Wingdings" panose="05000000000000000000" pitchFamily="2" charset="2"/>
                <a:buChar char="§"/>
              </a:pPr>
              <a:r>
                <a:rPr lang="it-IT" sz="3600" dirty="0"/>
                <a:t>Viterbi</a:t>
              </a:r>
            </a:p>
            <a:p>
              <a:r>
                <a:rPr lang="it-IT" sz="3600" dirty="0"/>
                <a:t>	</a:t>
              </a:r>
              <a:r>
                <a:rPr lang="it-IT" sz="3000" dirty="0" err="1"/>
                <a:t>Most</a:t>
              </a:r>
              <a:r>
                <a:rPr lang="it-IT" sz="3000" dirty="0"/>
                <a:t> </a:t>
              </a:r>
              <a:r>
                <a:rPr lang="it-IT" sz="3000" dirty="0" err="1"/>
                <a:t>likely</a:t>
              </a:r>
              <a:r>
                <a:rPr lang="it-IT" sz="3000" dirty="0"/>
                <a:t> </a:t>
              </a:r>
              <a:r>
                <a:rPr lang="it-IT" sz="3000" dirty="0" err="1"/>
                <a:t>sequence</a:t>
              </a:r>
              <a:endParaRPr lang="it-IT" sz="3000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6EB979E-CB83-60B8-BE15-10442987F6A3}"/>
                </a:ext>
              </a:extLst>
            </p:cNvPr>
            <p:cNvSpPr txBox="1"/>
            <p:nvPr/>
          </p:nvSpPr>
          <p:spPr>
            <a:xfrm>
              <a:off x="5901055" y="4953722"/>
              <a:ext cx="62585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57250" indent="-857250">
                <a:buFont typeface="Wingdings" panose="05000000000000000000" pitchFamily="2" charset="2"/>
                <a:buChar char="§"/>
              </a:pPr>
              <a:r>
                <a:rPr lang="it-IT" sz="3600" dirty="0" err="1"/>
                <a:t>Prediction</a:t>
              </a:r>
              <a:endParaRPr lang="it-IT" sz="3600" dirty="0"/>
            </a:p>
          </p:txBody>
        </p:sp>
      </p:grpSp>
      <p:pic>
        <p:nvPicPr>
          <p:cNvPr id="10" name="Immagine 9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C898B11A-A42D-7268-D40D-76CE7A0E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540544"/>
            <a:ext cx="4647565" cy="188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5</a:t>
            </a:fld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lo 3D 7" descr="Plesiosauro">
                <a:extLst>
                  <a:ext uri="{FF2B5EF4-FFF2-40B4-BE49-F238E27FC236}">
                    <a16:creationId xmlns:a16="http://schemas.microsoft.com/office/drawing/2014/main" id="{A4C40383-D53E-9415-FC52-408586D896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538211"/>
                  </p:ext>
                </p:extLst>
              </p:nvPr>
            </p:nvGraphicFramePr>
            <p:xfrm>
              <a:off x="0" y="1858026"/>
              <a:ext cx="5676828" cy="27850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676828" cy="2785095"/>
                    </a:xfrm>
                    <a:prstGeom prst="rect">
                      <a:avLst/>
                    </a:prstGeom>
                  </am3d:spPr>
                  <am3d:camera>
                    <am3d:pos x="0" y="0" z="60559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1099" d="1000000"/>
                    <am3d:preTrans dx="233184" dy="-9226276" dz="-23749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4345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lo 3D 7" descr="Plesiosauro">
                <a:extLst>
                  <a:ext uri="{FF2B5EF4-FFF2-40B4-BE49-F238E27FC236}">
                    <a16:creationId xmlns:a16="http://schemas.microsoft.com/office/drawing/2014/main" id="{A4C40383-D53E-9415-FC52-408586D89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858026"/>
                <a:ext cx="5676828" cy="278509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olo 1">
            <a:extLst>
              <a:ext uri="{FF2B5EF4-FFF2-40B4-BE49-F238E27FC236}">
                <a16:creationId xmlns:a16="http://schemas.microsoft.com/office/drawing/2014/main" id="{899D5CDB-6A02-C808-9B98-E343867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302" y="475570"/>
            <a:ext cx="5617600" cy="17808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PREDICTION</a:t>
            </a:r>
          </a:p>
        </p:txBody>
      </p:sp>
      <p:graphicFrame>
        <p:nvGraphicFramePr>
          <p:cNvPr id="13" name="Segnaposto tabella 2">
            <a:extLst>
              <a:ext uri="{FF2B5EF4-FFF2-40B4-BE49-F238E27FC236}">
                <a16:creationId xmlns:a16="http://schemas.microsoft.com/office/drawing/2014/main" id="{4A94C7BE-6E60-66F0-EFD4-2F452B0D74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087949"/>
              </p:ext>
            </p:extLst>
          </p:nvPr>
        </p:nvGraphicFramePr>
        <p:xfrm>
          <a:off x="5743302" y="2466787"/>
          <a:ext cx="5884890" cy="35709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7243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91245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733347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b="0" dirty="0"/>
                        <a:t>SEQUENTIAL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b="0" dirty="0"/>
                        <a:t>PREDICTION BASED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31843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Train on T </a:t>
                      </a:r>
                      <a:r>
                        <a:rPr lang="it-IT" dirty="0" err="1"/>
                        <a:t>observations</a:t>
                      </a:r>
                      <a:endParaRPr lang="it-IT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Train on T </a:t>
                      </a:r>
                      <a:r>
                        <a:rPr lang="it-IT" dirty="0" err="1"/>
                        <a:t>observations</a:t>
                      </a:r>
                      <a:endParaRPr lang="it-IT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31843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 err="1"/>
                        <a:t>Predict</a:t>
                      </a:r>
                      <a:r>
                        <a:rPr lang="it-IT" dirty="0"/>
                        <a:t> T+1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 err="1"/>
                        <a:t>Predict</a:t>
                      </a:r>
                      <a:r>
                        <a:rPr lang="it-IT" dirty="0"/>
                        <a:t> T+1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31843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Train on T+1 </a:t>
                      </a:r>
                      <a:r>
                        <a:rPr lang="it-IT" dirty="0" err="1"/>
                        <a:t>obs</a:t>
                      </a:r>
                      <a:endParaRPr lang="it-IT" dirty="0"/>
                    </a:p>
                  </a:txBody>
                  <a:tcPr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Train on T </a:t>
                      </a:r>
                      <a:r>
                        <a:rPr lang="it-IT" dirty="0" err="1"/>
                        <a:t>obs</a:t>
                      </a:r>
                      <a:r>
                        <a:rPr lang="it-IT" dirty="0"/>
                        <a:t> + 1 </a:t>
                      </a:r>
                      <a:r>
                        <a:rPr lang="it-IT" dirty="0" err="1"/>
                        <a:t>pred</a:t>
                      </a:r>
                      <a:endParaRPr lang="it-IT" dirty="0"/>
                    </a:p>
                  </a:txBody>
                  <a:tcPr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31843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 err="1"/>
                        <a:t>Predict</a:t>
                      </a:r>
                      <a:r>
                        <a:rPr lang="it-IT" dirty="0"/>
                        <a:t> T+2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 err="1"/>
                        <a:t>Predict</a:t>
                      </a:r>
                      <a:r>
                        <a:rPr lang="it-IT" dirty="0"/>
                        <a:t> T+2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1024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E2D5D2B-3050-F1B2-8C0F-BED4B9C7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A49DFD55-3C28-40EF-9E31-A92D2E4017FF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C594A76-B5C7-549A-F8FF-10E075FD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98" y="0"/>
            <a:ext cx="2718898" cy="6840000"/>
          </a:xfrm>
          <a:prstGeom prst="rect">
            <a:avLst/>
          </a:prstGeom>
          <a:noFill/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0262EB-70E0-1B63-4582-E3E42B4771D5}"/>
              </a:ext>
            </a:extLst>
          </p:cNvPr>
          <p:cNvSpPr txBox="1"/>
          <p:nvPr/>
        </p:nvSpPr>
        <p:spPr>
          <a:xfrm>
            <a:off x="7813040" y="1432560"/>
            <a:ext cx="282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DATASET: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Finantial</a:t>
            </a:r>
            <a:r>
              <a:rPr lang="it-IT" dirty="0"/>
              <a:t> data from 31/12/2002 to 09/06/2023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Apple, Microsoft, Amazon, Google, </a:t>
            </a:r>
            <a:r>
              <a:rPr lang="it-IT" dirty="0" err="1"/>
              <a:t>Nvda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lo 3D 13" descr="T-Rex infuriato">
                <a:extLst>
                  <a:ext uri="{FF2B5EF4-FFF2-40B4-BE49-F238E27FC236}">
                    <a16:creationId xmlns:a16="http://schemas.microsoft.com/office/drawing/2014/main" id="{DD1FBE85-9B5A-BAED-F4C2-F3619A1D2D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0987373"/>
                  </p:ext>
                </p:extLst>
              </p:nvPr>
            </p:nvGraphicFramePr>
            <p:xfrm>
              <a:off x="6458639" y="3679236"/>
              <a:ext cx="5106560" cy="41121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106560" cy="4112165"/>
                    </a:xfrm>
                    <a:prstGeom prst="rect">
                      <a:avLst/>
                    </a:prstGeom>
                  </am3d:spPr>
                  <am3d:camera>
                    <am3d:pos x="0" y="0" z="5459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604" d="1000000"/>
                    <am3d:preTrans dx="-759252" dy="-7313658" dz="52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4676" ay="2305854" az="-71464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9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lo 3D 13" descr="T-Rex infuriato">
                <a:extLst>
                  <a:ext uri="{FF2B5EF4-FFF2-40B4-BE49-F238E27FC236}">
                    <a16:creationId xmlns:a16="http://schemas.microsoft.com/office/drawing/2014/main" id="{DD1FBE85-9B5A-BAED-F4C2-F3619A1D2D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8639" y="3679236"/>
                <a:ext cx="5106560" cy="411216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F0AD6B38-8124-1254-CD93-F48601B54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996" y="0"/>
            <a:ext cx="2716771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267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D239F8-C676-4834-196E-34639163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247" y="280982"/>
            <a:ext cx="9953308" cy="1780860"/>
          </a:xfrm>
        </p:spPr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3C98D7-1384-7868-DB29-B1CCC8EBB7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7</a:t>
            </a:fld>
            <a:endParaRPr lang="it-IT" dirty="0"/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90D0A473-9B77-E3AA-262D-5BCD05078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574273"/>
              </p:ext>
            </p:extLst>
          </p:nvPr>
        </p:nvGraphicFramePr>
        <p:xfrm>
          <a:off x="2032000" y="1217378"/>
          <a:ext cx="8128000" cy="3887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magine 10" descr="Immagine che contiene Carattere, testo, bianco, design&#10;&#10;Descrizione generata automaticamente">
            <a:extLst>
              <a:ext uri="{FF2B5EF4-FFF2-40B4-BE49-F238E27FC236}">
                <a16:creationId xmlns:a16="http://schemas.microsoft.com/office/drawing/2014/main" id="{2B95624C-FA57-EFA3-5145-877E6D2F4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018" y="4709837"/>
            <a:ext cx="2243964" cy="1471043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40CCAB1-8723-2BB9-DA9F-357D6B4AB28F}"/>
              </a:ext>
            </a:extLst>
          </p:cNvPr>
          <p:cNvCxnSpPr/>
          <p:nvPr/>
        </p:nvCxnSpPr>
        <p:spPr>
          <a:xfrm>
            <a:off x="6096000" y="3808071"/>
            <a:ext cx="0" cy="613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23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372140"/>
            <a:ext cx="8420100" cy="59943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FIRST TRY: HIDDEN MARKOV MODELS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8</a:t>
            </a:fld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FE5D729-40DA-951D-8E15-26A418423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747"/>
          <a:stretch/>
        </p:blipFill>
        <p:spPr>
          <a:xfrm>
            <a:off x="2035029" y="1097391"/>
            <a:ext cx="4115596" cy="252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57F11A-65C8-2A78-C131-4BF46BF3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47" b="20169"/>
          <a:stretch/>
        </p:blipFill>
        <p:spPr>
          <a:xfrm>
            <a:off x="6436345" y="1097391"/>
            <a:ext cx="4150181" cy="252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10A5FE-193A-67A4-175E-CE4832DCF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31"/>
          <a:stretch/>
        </p:blipFill>
        <p:spPr>
          <a:xfrm>
            <a:off x="1963185" y="3743204"/>
            <a:ext cx="4132815" cy="252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2F7D30A-52FE-40FA-85E5-779AD0231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62" b="39747"/>
          <a:stretch/>
        </p:blipFill>
        <p:spPr>
          <a:xfrm>
            <a:off x="6538401" y="3743204"/>
            <a:ext cx="404812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246" y="241271"/>
            <a:ext cx="8437880" cy="599439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AUTOREGRESSIVE HIDDEN MARKOV MODELS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9</a:t>
            </a:fld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E9EC089-A5BF-5FCF-2B59-4E9FB6C93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469" y="840710"/>
            <a:ext cx="8437880" cy="565955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E94F7A-B1FC-B2D5-BD0B-490F492A5FAE}"/>
              </a:ext>
            </a:extLst>
          </p:cNvPr>
          <p:cNvSpPr txBox="1"/>
          <p:nvPr/>
        </p:nvSpPr>
        <p:spPr>
          <a:xfrm>
            <a:off x="10764806" y="1226916"/>
            <a:ext cx="11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Lag=10</a:t>
            </a:r>
          </a:p>
        </p:txBody>
      </p:sp>
    </p:spTree>
    <p:extLst>
      <p:ext uri="{BB962C8B-B14F-4D97-AF65-F5344CB8AC3E}">
        <p14:creationId xmlns:p14="http://schemas.microsoft.com/office/powerpoint/2010/main" val="4041989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7039_TF67328976_Win32" id="{5E75D752-C793-408A-B2B5-2A68FB7A8526}" vid="{70570D30-6E34-4935-9BD4-9AE704588A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purl.org/dc/dcmitype/"/>
    <ds:schemaRef ds:uri="http://purl.org/dc/terms/"/>
    <ds:schemaRef ds:uri="http://schemas.microsoft.com/office/2006/documentManagement/types"/>
    <ds:schemaRef ds:uri="230e9df3-be65-4c73-a93b-d1236ebd677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16c05727-aa75-4e4a-9b5f-8a80a1165891"/>
    <ds:schemaRef ds:uri="71af3243-3dd4-4a8d-8c0d-dd76da1f02a5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minimalista</Template>
  <TotalTime>254</TotalTime>
  <Words>377</Words>
  <Application>Microsoft Office PowerPoint</Application>
  <PresentationFormat>Widescreen</PresentationFormat>
  <Paragraphs>123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Tenorite</vt:lpstr>
      <vt:lpstr>Wingdings</vt:lpstr>
      <vt:lpstr>Tema di Office</vt:lpstr>
      <vt:lpstr>FINANTIAL DATA ANALYSIS AND FORECASTING</vt:lpstr>
      <vt:lpstr>Autoregressive hidden markov models</vt:lpstr>
      <vt:lpstr>Presentazione standard di PowerPoint</vt:lpstr>
      <vt:lpstr>Algorithms: </vt:lpstr>
      <vt:lpstr>PREDICTION</vt:lpstr>
      <vt:lpstr>Presentazione standard di PowerPoint</vt:lpstr>
      <vt:lpstr>Pre-processing</vt:lpstr>
      <vt:lpstr>FIRST TRY: HIDDEN MARKOV MODELS</vt:lpstr>
      <vt:lpstr>AUTOREGRESSIVE HIDDEN MARKOV MODELS</vt:lpstr>
      <vt:lpstr>Presentazione standard di PowerPoint</vt:lpstr>
      <vt:lpstr>Gestione delle sessioni di domande e risposte</vt:lpstr>
      <vt:lpstr>Comunicazione dinamica</vt:lpstr>
      <vt:lpstr>Suggerimenti finali e considerazioni</vt:lpstr>
      <vt:lpstr>Metriche di coinvolgimento dei relatori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base</dc:title>
  <dc:creator>CARPENÈ SARA [SM3800007]</dc:creator>
  <cp:lastModifiedBy>CARPENÈ SARA [SM3800007]</cp:lastModifiedBy>
  <cp:revision>3</cp:revision>
  <dcterms:created xsi:type="dcterms:W3CDTF">2024-06-21T10:01:16Z</dcterms:created>
  <dcterms:modified xsi:type="dcterms:W3CDTF">2024-06-21T14:18:44Z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